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slideMasters/slideMaster69.xml" ContentType="application/vnd.openxmlformats-officedocument.presentationml.slideMaster+xml"/>
  <Override PartName="/ppt/slides/slide6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 id="324" r:id="rId70"/>
  </p:sldIdLst>
  <p:notesMasterIdLst>
    <p:notesMasterId r:id="rId71"/>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slide" Target="slides/slide69.xml"/><Relationship Id="rId71" Type="http://schemas.openxmlformats.org/officeDocument/2006/relationships/notesMaster" Target="notesMasters/notesMaster1.xml"/><Relationship Id="rId72" Type="http://schemas.openxmlformats.org/officeDocument/2006/relationships/presProps" Target="presProps.xml"/><Relationship Id="rId73" Type="http://schemas.openxmlformats.org/officeDocument/2006/relationships/viewProps" Target="viewProps.xml"/><Relationship Id="rId74" Type="http://schemas.openxmlformats.org/officeDocument/2006/relationships/theme" Target="theme/theme1.xml"/><Relationship Id="rId75" Type="http://schemas.openxmlformats.org/officeDocument/2006/relationships/tableStyles" Target="tableStyles.xml"/></Relationships>
</file>

<file path=ppt/media/>
</file>

<file path=ppt/media/image-36-1.png>
</file>

<file path=ppt/media/image-50-1.png>
</file>

<file path=ppt/media/image-50-2.png>
</file>

<file path=ppt/media/image-50-3.png>
</file>

<file path=ppt/media/image-50-4.png>
</file>

<file path=ppt/media/image-50-5.png>
</file>

<file path=ppt/media/image-50-6.png>
</file>

<file path=ppt/media/image-56-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6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9.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This is 'Getting Agents to Give Up Their Secrets,'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the Explorer section.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the Explorer section.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an Explorer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Skeptic → Explorer.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Mental-model shift. The audience likely thinks output quality is about the AI. This section proves it’s about the input. Most people type something vague, get something generic, and blame the AI. Let’s fix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the Strategist section.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The Strategist section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Explorer → Whisperer. The audience now knows how to talk to AI. Next: what the AI knows. Transition to the Strategist section.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Whisperer/Strategist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the Whisperer section.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As a Whisperer,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Whisperer = words. Strategist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Seven personas on the AI adoption spectrum:
• Skeptic — Avoids AI or doesn’t see the point
• Explorer — Tries AI, asks it questions, learning the landscape
• Whisperer — Knows how to talk to AI, prompts well
• Strategist — Curates what AI knows, uses persistent instructions
• Operator — Sets up agents, connects tools, lets AI work
• Orchestrator — Chains agents together with compounding skills
• Builder — Creates plugins, MCP servers, custom tools (beyond this deck)
This deck covers Skeptic → Orchestrator. Builder is the horizon.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Source: CIO. Transition: But you’re providing this context from scratch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natural question after context engineering: 'Do I have to feed all this context every time?' This plants the seed. Skills are the answer. Transition: What if the AI already knew?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concrete proof of what skills do. The left side shows all the context the audience learned to provide in the Whisperer section — role, format, tone, audience. Without a skill, you type this every time. With a skill (custom instruction), it’s saved once. You just ask for the task. Same output quality, fraction of the effort. This makes skills tangible, not abstract. Transition: Here’s the metaphor.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Transition: These persistent instructions have many names.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Source: CodeConductor. Transition: You’re now a Strategist.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Whisperer → Strategist. The audience can prompt, feed context, and set up persistent instructions. But they’re still the bottleneck at every step.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Explorer. They’ve tried ChatGPT, maybe heard of prompt engineering. The Orchestrator indicator shows where this deck takes them. Builder is visible but dimmed — beyond scope.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crossing: Strategist → Operator.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Operator: One chef doing everything solo. Works for single tasks, but a 10-course dinner alone = burnout, mistakes, forgotten appetizer.
Orchestrator: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orchestration.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 the audience learned skills in the Strategist section as persistent single-agent instructions. This just connects the concept to chains: each agent in the kitchen brigade gets a focused skill set. The playbook each chef follows. Transition: Let’s see it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They were an Explorer who became an Orchestrator. They learned to whisper (prompt engineering). They became a strategist (context + skills). They let agents operate. They orchestrated the brigade.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 Getting Agents to Give Up Their Secrets.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image" Target="../media/image-50-1.png"/><Relationship Id="rId2" Type="http://schemas.openxmlformats.org/officeDocument/2006/relationships/image" Target="../media/image-50-2.png"/><Relationship Id="rId3" Type="http://schemas.openxmlformats.org/officeDocument/2006/relationships/image" Target="../media/image-50-3.png"/><Relationship Id="rId4" Type="http://schemas.openxmlformats.org/officeDocument/2006/relationships/image" Target="../media/image-50-4.png"/><Relationship Id="rId5" Type="http://schemas.openxmlformats.org/officeDocument/2006/relationships/image" Target="../media/image-50-5.png"/><Relationship Id="rId6" Type="http://schemas.openxmlformats.org/officeDocument/2006/relationships/image" Target="../media/image-50-6.png"/><Relationship Id="rId7" Type="http://schemas.openxmlformats.org/officeDocument/2006/relationships/slideLayout" Target="../slideLayouts/slideLayout1.xml"/><Relationship Id="rId8"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image" Target="../media/image-56-1.png"/><Relationship Id="rId2" Type="http://schemas.openxmlformats.org/officeDocument/2006/relationships/image" Target="../media/image-56-1.png"/><Relationship Id="rId3" Type="http://schemas.openxmlformats.org/officeDocument/2006/relationships/image" Target="../media/image-56-1.png"/><Relationship Id="rId4" Type="http://schemas.openxmlformats.org/officeDocument/2006/relationships/image" Target="../media/image-56-1.png"/><Relationship Id="rId5" Type="http://schemas.openxmlformats.org/officeDocument/2006/relationships/image" Target="../media/image-56-1.png"/><Relationship Id="rId6" Type="http://schemas.openxmlformats.org/officeDocument/2006/relationships/slideLayout" Target="../slideLayouts/slideLayout1.xml"/><Relationship Id="rId7"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Getting Agents to</a:t>
            </a:r>
            <a:endParaRPr lang="en-US" sz="5400" dirty="0"/>
          </a:p>
          <a:p>
            <a:pPr algn="ctr" indent="0" marL="0">
              <a:buNone/>
            </a:pPr>
            <a:r>
              <a:rPr lang="en-US" sz="5400" b="1" dirty="0">
                <a:solidFill>
                  <a:srgbClr val="FFFFFF"/>
                </a:solidFill>
                <a:latin typeface="Georgia" pitchFamily="34" charset="0"/>
                <a:ea typeface="Georgia" pitchFamily="34" charset="-122"/>
                <a:cs typeface="Georgia" pitchFamily="34" charset="-120"/>
              </a:rPr>
              <a:t>Give Up Their Secrets</a:t>
            </a:r>
            <a:endParaRPr lang="en-US" sz="5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463040"/>
            <a:ext cx="8229600" cy="109728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Prompt Engineering</a:t>
            </a:r>
            <a:endParaRPr lang="en-US" sz="5400" dirty="0"/>
          </a:p>
        </p:txBody>
      </p:sp>
      <p:sp>
        <p:nvSpPr>
          <p:cNvPr id="4" name="Text 2"/>
          <p:cNvSpPr/>
          <p:nvPr/>
        </p:nvSpPr>
        <p:spPr>
          <a:xfrm>
            <a:off x="914400" y="2651760"/>
            <a:ext cx="7315200" cy="548640"/>
          </a:xfrm>
          <a:prstGeom prst="rect">
            <a:avLst/>
          </a:prstGeom>
          <a:noFill/>
          <a:ln/>
        </p:spPr>
        <p:txBody>
          <a:bodyPr wrap="square" lIns="0" tIns="0" rIns="0" bIns="0" rtlCol="0" anchor="ctr"/>
          <a:lstStyle/>
          <a:p>
            <a:pPr algn="ctr" indent="0" marL="0">
              <a:buNone/>
            </a:pPr>
            <a:r>
              <a:rPr lang="en-US" sz="2800" i="1" dirty="0">
                <a:solidFill>
                  <a:srgbClr val="00B4D8"/>
                </a:solidFill>
                <a:latin typeface="Calibri" pitchFamily="34" charset="0"/>
                <a:ea typeface="Calibri" pitchFamily="34" charset="-122"/>
                <a:cs typeface="Calibri" pitchFamily="34" charset="-120"/>
              </a:rPr>
              <a:t>How to Stop Getting Useless Answers</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4" name="Text 2"/>
          <p:cNvSpPr/>
          <p:nvPr/>
        </p:nvSpPr>
        <p:spPr>
          <a:xfrm>
            <a:off x="4572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7" name="Text 5"/>
          <p:cNvSpPr/>
          <p:nvPr/>
        </p:nvSpPr>
        <p:spPr>
          <a:xfrm>
            <a:off x="164592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0" name="Text 8"/>
          <p:cNvSpPr/>
          <p:nvPr/>
        </p:nvSpPr>
        <p:spPr>
          <a:xfrm>
            <a:off x="283464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3" name="Text 11"/>
          <p:cNvSpPr/>
          <p:nvPr/>
        </p:nvSpPr>
        <p:spPr>
          <a:xfrm>
            <a:off x="402336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6" name="Text 14"/>
          <p:cNvSpPr/>
          <p:nvPr/>
        </p:nvSpPr>
        <p:spPr>
          <a:xfrm>
            <a:off x="521208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9" name="Text 17"/>
          <p:cNvSpPr/>
          <p:nvPr/>
        </p:nvSpPr>
        <p:spPr>
          <a:xfrm>
            <a:off x="64008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2011680"/>
            <a:ext cx="1097280" cy="640080"/>
          </a:xfrm>
          <a:prstGeom prst="roundRect">
            <a:avLst>
              <a:gd name="adj" fmla="val 11429"/>
            </a:avLst>
          </a:prstGeom>
          <a:solidFill>
            <a:srgbClr val="00B4D8">
              <a:alpha val="5000"/>
            </a:srgbClr>
          </a:solidFill>
          <a:ln w="19050">
            <a:solidFill>
              <a:srgbClr val="94A3B8"/>
            </a:solidFill>
            <a:prstDash val="dash"/>
          </a:ln>
        </p:spPr>
      </p:sp>
      <p:sp>
        <p:nvSpPr>
          <p:cNvPr id="22" name="Text 20"/>
          <p:cNvSpPr/>
          <p:nvPr/>
        </p:nvSpPr>
        <p:spPr>
          <a:xfrm>
            <a:off x="7589520" y="201168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Georgia" pitchFamily="34" charset="0"/>
                <a:ea typeface="Georgia" pitchFamily="34" charset="-122"/>
                <a:cs typeface="Georgia" pitchFamily="34" charset="-120"/>
              </a:rPr>
              <a:t>You’ve mastered context.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But you’re providing it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from scratch every time.</a:t>
            </a:r>
            <a:endParaRPr lang="en-US" sz="36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Without vs. With a Skill</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same prompt, different starting point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Role: senior HR consultant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Format: leadership brief</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Tone: direct, data-driven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Audience: VP of People</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Typed. Every. Single. Time.</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That’s it.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The skill knows the rest.</a:t>
            </a:r>
            <a:endParaRPr lang="en-US" sz="2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talk to AI like a pro.</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You’ve set up its playbook.</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4" name="Text 2"/>
          <p:cNvSpPr/>
          <p:nvPr/>
        </p:nvSpPr>
        <p:spPr>
          <a:xfrm>
            <a:off x="45720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1463040"/>
            <a:ext cx="1097280" cy="640080"/>
          </a:xfrm>
          <a:prstGeom prst="roundRect">
            <a:avLst>
              <a:gd name="adj" fmla="val 11429"/>
            </a:avLst>
          </a:prstGeom>
          <a:solidFill>
            <a:srgbClr val="00B4D8"/>
          </a:solidFill>
          <a:ln w="25400">
            <a:solidFill>
              <a:srgbClr val="00B4D8"/>
            </a:solidFill>
            <a:prstDash val="solid"/>
          </a:ln>
        </p:spPr>
      </p:sp>
      <p:sp>
        <p:nvSpPr>
          <p:cNvPr id="7" name="Text 5"/>
          <p:cNvSpPr/>
          <p:nvPr/>
        </p:nvSpPr>
        <p:spPr>
          <a:xfrm>
            <a:off x="1645920" y="146304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0" name="Text 8"/>
          <p:cNvSpPr/>
          <p:nvPr/>
        </p:nvSpPr>
        <p:spPr>
          <a:xfrm>
            <a:off x="283464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3" name="Text 11"/>
          <p:cNvSpPr/>
          <p:nvPr/>
        </p:nvSpPr>
        <p:spPr>
          <a:xfrm>
            <a:off x="402336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6" name="Text 14"/>
          <p:cNvSpPr/>
          <p:nvPr/>
        </p:nvSpPr>
        <p:spPr>
          <a:xfrm>
            <a:off x="521208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1463040"/>
            <a:ext cx="1097280" cy="640080"/>
          </a:xfrm>
          <a:prstGeom prst="roundRect">
            <a:avLst>
              <a:gd name="adj" fmla="val 11429"/>
            </a:avLst>
          </a:prstGeom>
          <a:solidFill>
            <a:srgbClr val="0F0F1A">
              <a:alpha val="50000"/>
            </a:srgbClr>
          </a:solidFill>
          <a:ln w="25400">
            <a:solidFill>
              <a:srgbClr val="00B4D8"/>
            </a:solidFill>
            <a:prstDash val="solid"/>
          </a:ln>
        </p:spPr>
      </p:sp>
      <p:sp>
        <p:nvSpPr>
          <p:cNvPr id="19" name="Text 17"/>
          <p:cNvSpPr/>
          <p:nvPr/>
        </p:nvSpPr>
        <p:spPr>
          <a:xfrm>
            <a:off x="6400800" y="1463040"/>
            <a:ext cx="1097280" cy="640080"/>
          </a:xfrm>
          <a:prstGeom prst="rect">
            <a:avLst/>
          </a:prstGeom>
          <a:noFill/>
          <a:ln/>
        </p:spPr>
        <p:txBody>
          <a:bodyPr wrap="square" lIns="0" tIns="0" rIns="0" bIns="0" rtlCol="0" anchor="ctr"/>
          <a:lstStyle/>
          <a:p>
            <a:pPr algn="ctr" indent="0" marL="0">
              <a:buNone/>
            </a:pPr>
            <a:r>
              <a:rPr lang="en-US" sz="1500" b="1" dirty="0">
                <a:solidFill>
                  <a:srgbClr val="00B4D8"/>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1463040"/>
            <a:ext cx="1097280" cy="640080"/>
          </a:xfrm>
          <a:prstGeom prst="roundRect">
            <a:avLst>
              <a:gd name="adj" fmla="val 11429"/>
            </a:avLst>
          </a:prstGeom>
          <a:solidFill>
            <a:srgbClr val="0F0F1A">
              <a:alpha val="50000"/>
            </a:srgbClr>
          </a:solidFill>
          <a:ln w="12700">
            <a:solidFill>
              <a:srgbClr val="94A3B8"/>
            </a:solidFill>
            <a:prstDash val="dash"/>
          </a:ln>
        </p:spPr>
      </p:sp>
      <p:sp>
        <p:nvSpPr>
          <p:cNvPr id="22" name="Text 20"/>
          <p:cNvSpPr/>
          <p:nvPr/>
        </p:nvSpPr>
        <p:spPr>
          <a:xfrm>
            <a:off x="758952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
        <p:nvSpPr>
          <p:cNvPr id="23" name="Text 21"/>
          <p:cNvSpPr/>
          <p:nvPr/>
        </p:nvSpPr>
        <p:spPr>
          <a:xfrm>
            <a:off x="4572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Most people are here.</a:t>
            </a:r>
            <a:endParaRPr lang="en-US" sz="2800" dirty="0"/>
          </a:p>
        </p:txBody>
      </p:sp>
      <p:sp>
        <p:nvSpPr>
          <p:cNvPr id="24" name="Text 22"/>
          <p:cNvSpPr/>
          <p:nvPr/>
        </p:nvSpPr>
        <p:spPr>
          <a:xfrm>
            <a:off x="45720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This deck takes you here.</a:t>
            </a:r>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know these.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Now each agent gets its own.</a:t>
            </a:r>
            <a:endParaRPr lang="en-US" sz="28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name="Slide 6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69</Slides>
  <Notes>69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69</vt:i4>
      </vt:variant>
    </vt:vector>
  </HeadingPairs>
  <TitlesOfParts>
    <vt:vector size="7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lpstr>Slide 69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Agents to Give Up Their Secrets</dc:title>
  <dc:subject>PptxGenJS Presentation</dc:subject>
  <dc:creator>AI Best Practices</dc:creator>
  <cp:lastModifiedBy>AI Best Practices</cp:lastModifiedBy>
  <cp:revision>1</cp:revision>
  <dcterms:created xsi:type="dcterms:W3CDTF">2026-02-20T23:18:51Z</dcterms:created>
  <dcterms:modified xsi:type="dcterms:W3CDTF">2026-02-20T23:18:51Z</dcterms:modified>
</cp:coreProperties>
</file>